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0.svg" ContentType="image/svg+xml"/>
  <Override PartName="/ppt/media/image72.svg" ContentType="image/svg+xml"/>
  <Override PartName="/ppt/media/image7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10312" r:id="rId33"/>
    <p:sldId id="10303"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10312"/>
            <p14:sldId id="10303"/>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249" autoAdjust="0"/>
  </p:normalViewPr>
  <p:slideViewPr>
    <p:cSldViewPr snapToGrid="0">
      <p:cViewPr>
        <p:scale>
          <a:sx n="125" d="100"/>
          <a:sy n="125" d="100"/>
        </p:scale>
        <p:origin x="72" y="-46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hart" Target="../charts/char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 Id="rId5" Type="http://schemas.openxmlformats.org/officeDocument/2006/relationships/chart" Target="../charts/char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hart" Target="../charts/char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1.png"/><Relationship Id="rId3" Type="http://schemas.microsoft.com/office/2007/relationships/hdphoto" Target="../media/hdphoto10.wdp"/><Relationship Id="rId4" Type="http://schemas.openxmlformats.org/officeDocument/2006/relationships/image" Target="../media/image52.png"/><Relationship Id="rId5"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5.png"/><Relationship Id="rId6" Type="http://schemas.openxmlformats.org/officeDocument/2006/relationships/image" Target="../media/image56.GIF"/><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microsoft.com/office/2007/relationships/hdphoto" Target="../media/hdphoto14.wdp"/><Relationship Id="rId11" Type="http://schemas.openxmlformats.org/officeDocument/2006/relationships/image" Target="../media/image60.png"/><Relationship Id="rId12" Type="http://schemas.microsoft.com/office/2007/relationships/hdphoto" Target="../media/hdphoto15.wdp"/><Relationship Id="rId13" Type="http://schemas.openxmlformats.org/officeDocument/2006/relationships/image" Target="../media/image61.png"/><Relationship Id="rId14" Type="http://schemas.microsoft.com/office/2007/relationships/hdphoto" Target="../media/hdphoto16.wdp"/><Relationship Id="rId15" Type="http://schemas.openxmlformats.org/officeDocument/2006/relationships/image" Target="../media/image62.png"/><Relationship Id="rId16"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6.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7.png"/><Relationship Id="rId7" Type="http://schemas.openxmlformats.org/officeDocument/2006/relationships/hyperlink" Target="https://www.facebook.com/STI4SDG/" TargetMode="External"/><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svg"/><Relationship Id="rId11" Type="http://schemas.openxmlformats.org/officeDocument/2006/relationships/image" Target="../media/image71.png"/><Relationship Id="rId12" Type="http://schemas.openxmlformats.org/officeDocument/2006/relationships/image" Target="../media/image72.svg"/><Relationship Id="rId13" Type="http://schemas.openxmlformats.org/officeDocument/2006/relationships/image" Target="../media/image73.png"/><Relationship Id="rId14" Type="http://schemas.openxmlformats.org/officeDocument/2006/relationships/image" Target="../media/image74.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UNECE World Forum for Harmonization of Vehicle Regulations (WP.29)</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SAE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Robotics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Transport Forum (ITF) - OECD</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National Highway Traffic Safety Administration (NHTSA)</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Vehicular Technology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30.6 Million by 2032. The market shows a steady CAGR of 12% from 2025 to 2032. Rapid urbanization, congestion and rising demand for convenient shared mobility, combined with advances in AI, sensors and connectivity, are propelling the global robotaxi market. Pilots and geofenced deployments demonstrate commercial viability while electrification and integration into Mobility-as-a-Service platforms reduce operating costs. Strategic partnerships among tech giants, OEMs and ride‑hailing firms accelerate go‑to‑market and regulatory engagement. Key players refine safety stacks, fleet management and insurance models to build consumer trust. Near-term growth will be concentrated in well-regulated urban corridors; long‑term expansion depends on regulatory harmonization, cost declines, scalable operations and public acceptance.</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30.6</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Regulatory &amp; Infrastructure Support: Clear, adaptive regulatory frameworks and coordinated urban infrastructure investments are pivotal enablers for global robotaxi deployment. Governments that introduce permissive AV testing rules, standardized safety requirements, and expedited permitting reduce commercialization timelines. Public-private partnerships accelerate roadway upgrades, smart intersections, high-definition mapping, dedicated pick-up zones, and charging or energy hubs. Effective liability frameworks and data-sharing mandates build operator confidence and public trust. Financial incentives, pilot subsidies, and harmonized cross-border standards enable scalable rollouts across cities and regions while supporting equitable access.
Technology, Data &amp; Commercial Ecosystem: Rapid advances in perception, compute, and connectivity lower operating costs and enable safe, reliable robotaxi services at scale. High-resolution mapping, edge-cloud orchestration, 5G/DSRC communications, and robust cybersecurity support continuous operations and over-the-air updates. Mature fleet management platforms optimize routing, demand forecasting, and dynamic pricing, improving utilization. Strategic alliances with automakers, mobility-as-a-service providers, insurers, and financiers accelerate capital deployment and go-to-market reach. Proven business models, integrated payment systems, and strong consumer trust drive adoption and yield profitable unit economics over time.</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Advances in perception, machine learning, and compute architectures are driving robotaxi viability globally. Improvements in LiDAR, camera fusion, and radar processing enable richer environment understanding and safer decision-making. Companies like Waymo have leveraged multi-sensor stacks to operate public ride services in urban areas, while Cruise and Baidu have emphasized sensor redundancy for reliability. Real-world testing programs in diverse weather and traffic conditions provide empirical feedback that refines algorithms and reduces edge-case failures. Maturation of end-to-end software stacks and simulation tools accelerates iteration cycles, allowing engineers to validate scenarios virtually before on-road trials. This technological momentum converts experimental autonomous vehicles into commercially deployable robotaxi services in multiple cities. Industry consortia and open datasets further democratize access to training data worldwide effectively.
Cost declines and integration of sensors and compute have made robotaxi fleets more commercially feasible. Commodity solid-state LiDAR and more efficient neural network accelerators reduce per-vehicle hardware complexity while automotive-tier suppliers streamline mounting and cooling solutions. OEM-autonomy alliances, such as the joint venture that formed Motional and its ride-hail pilots with Lyft in Las Vegas, or Cruise's manufacturing relationship with General Motors, exemplify industrialization of stack integration. Chip providers like NVIDIA and automotive Tier One suppliers supply validated platforms that simplify certification pathways and maintenance. These trends shift capital expenditure profiles from bespoke prototypes toward scalable production vehicles, enabling operators to design fleet maintenance regimes and lifecycle planning rather than purely experimental hardware refresh cycles. Operators can optimize operational costs.
Regulatory acceptance and evolving safety validation protocols amplify technology advances, making autonomous deployment plausible at scale. Authorities in jurisdictions from parts of the United States to cities in China and Singapore have created pilot frameworks that allow limited commercial robotaxi operations under oversight. Firms validate systems through a combination of on-road shadow mode logging, closed-course testing, and large-scale simulation, demonstrating behavior in rare edge cases before public service. Examples include Waymo's long-term on-road shadow testing preceding public rides and Motional's controlled service pilots in urban environments. Regulators now evaluate system safety cases that integrate software verification, hardware redundancy, and operational design domains, enabling approvals that bridge experimental testing to sustained commercial robotaxi services. Independent audits and public reporting foster trust.
Consumer acceptance and integration with existing mobility ecosystems shape revenue models and scale for robotaxi services. Convenience, reliability, and perceived safety determine rider adoption, while operators experiment with use cases from city-center on-demand rides to airport transfers and first-last-mile integrations with public transit. Partnerships between autonomy firms and mobility platforms or automakers, exemplified by Motional's collaboration with Lyft and Baidu's Apollo Go deployments across multiple Chinese cities, demonstrate routes to customer acquisition and service orchestration. OEM collaborations streamline vehicle manufacturing and maintenance, while fleet operators refine user interfaces, payment flows, and driverless operational support. Successful consumer trials and repeatability of service patterns encourage municipal authorities and private partners to permit expansion, moving robotaxi pilots toward regular urban mobility offerings today.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Advances in Autonomous Sensing and AI Capabilities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Urban infrastructure redesign for dedicated robotaxi corridors focuses on reallocating street space, managing curbs, and embedding connected roadside technology to create predictable, efficient robotaxi routes. Cities are experimenting with pilot lanes, smart curb zones, and signal priority to reduce interaction complexity between automated fleets and other road users. For example, Singapore’s Land Transport Authority has established testbeds integrating vehicles with roadside communications and curb management trials, while Waymo uses geofenced operational areas to simplify routing in selected neighborhoods. Barcelona’s superblock program and Milton Keynes’ self‑driving pod demonstrations show how physical street reconfiguration can reduce conflicts and enable low‑speed, dedicated routes. Local planners must coordinate standards, funding, and community consultation broadly.
Dedicated robotaxi corridors yield tangible operational and safety advantages by smoothing traffic interactions, reducing unpredictable lane changes, and enabling signal priority systems that favor automated flows. Adaptive signal projects such as the Surtrac deployment in Pittsburgh demonstrate how connected timing can reduce conflict points and make routing more reliable, while Motional’s robotaxi collaborations with ride‑hail platforms in Las Vegas used defined pick‑up zones to streamline passenger boarding. Cities that repurpose curb space for controlled loading reduce double‑parking and reduce friction with deliveries and micro‑mobility. Moreover, consistent corridor design allows manufacturers and operators to optimize signage, sensor calibration, and speed profiles, improving passenger comfort and reducing wear on vehicles through steadier acceleration and braking patterns during urban operation and operational predictability.
Retrofitting existing streets to accommodate dedicated robotaxi corridors faces political, operational, and equity hurdles that can stall deployment. Local transport agencies must weigh reallocating lanes against impacts on transit, cycling, and delivery operations, with stakeholders such as taxi unions and freight operators often opposing reduced road space. Regulatory scrutiny in cities where autonomous services have had safety incidents has led agencies to impose strict geofencing and curb controls, constraining expansion. Seasonal maintenance, emergency vehicle access, and legacy utilities complicate physical reconfiguration, particularly in older urban cores. Equity concerns arise when corridors preferentially serve affluent neighborhoods, echoing past controversies around transit investments. Public engagement, transparent impact assessments, and phased pilots are therefore essential to build consensus and fine‑tune designs over time.
Realizing dedicated robotaxi corridors will require durable public‑private partnerships, new technical standards, and coordinated planning across transport and utilities. Cities can follow examples where agencies created constrained testbeds and iterative pilots to refine infrastructure and regulation: Singapore’s transport authority operates living labs, the UK’s Autodrive program trialed pod corridors around Milton Keynes, and Motional paired with a ride‑hail platform to launch robotaxi services in Las Vegas using designated boarding areas. Standards bodies and international fora are already developing interoperable protocols for connected roadside units and signal priority that ease vendor lock‑in. Funding models that blend municipal budgets, mobility operator contributions, and grants enable phased rollouts. Replicable design guides, robust data sharing agreements, and public communication strategies accelerate acceptance and scaling.</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Urban Infrastructure Redesign Enabling Dedicated Robotaxi Corridors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{{type_1}}, HISTORIC YEAR 2019-2023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ROBOTAXI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2019-2032</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HISTORIC YEAR 2019-2023 FORECAST TO 2032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2019-2032</a:t>
            </a:r>
          </a:p>
        </p:txBody>
      </p:sp>
      <p:graphicFrame>
        <p:nvGraphicFramePr>
          <p:cNvPr id="7" name="Table 6"/>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8" name="Chart 7"/>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ROBOTAXI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b="1" dirty="0"/>
              <a:t>- COMPANY OVERVIEW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3140621164"/>
              </p:ext>
            </p:extLst>
          </p:nvPr>
        </p:nvGraphicFramePr>
        <p:xfrm>
          <a:off x="927100" y="934935"/>
          <a:ext cx="4000498" cy="2494066"/>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5183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30282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26876">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26876">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31900">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26876">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26876">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13" name="Rectangle 12">
            <a:extLst>
              <a:ext uri="{FF2B5EF4-FFF2-40B4-BE49-F238E27FC236}">
                <a16:creationId xmlns:a16="http://schemas.microsoft.com/office/drawing/2014/main" id="{80A468B9-76F6-42FE-9D53-0A84DB01F218}"/>
              </a:ext>
            </a:extLst>
          </p:cNvPr>
          <p:cNvSpPr/>
          <p:nvPr/>
        </p:nvSpPr>
        <p:spPr>
          <a:xfrm>
            <a:off x="5078895" y="934935"/>
            <a:ext cx="6897755" cy="336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Poppins"/>
                <a:ea typeface="+mn-ea"/>
                <a:cs typeface="+mn-cs"/>
              </a:rPr>
              <a:t>OVERVIEW</a:t>
            </a:r>
          </a:p>
        </p:txBody>
      </p:sp>
      <p:graphicFrame>
        <p:nvGraphicFramePr>
          <p:cNvPr id="16" name="Table 3">
            <a:extLst>
              <a:ext uri="{FF2B5EF4-FFF2-40B4-BE49-F238E27FC236}">
                <a16:creationId xmlns:a16="http://schemas.microsoft.com/office/drawing/2014/main" id="{183C2F33-7454-43A3-B8AA-B8084B7CFD21}"/>
              </a:ext>
            </a:extLst>
          </p:cNvPr>
          <p:cNvGraphicFramePr>
            <a:graphicFrameLocks noGrp="1"/>
          </p:cNvGraphicFramePr>
          <p:nvPr>
            <p:extLst>
              <p:ext uri="{D42A27DB-BD31-4B8C-83A1-F6EECF244321}">
                <p14:modId xmlns:p14="http://schemas.microsoft.com/office/powerpoint/2010/main" val="598817244"/>
              </p:ext>
            </p:extLst>
          </p:nvPr>
        </p:nvGraphicFramePr>
        <p:xfrm>
          <a:off x="838197" y="4426362"/>
          <a:ext cx="10931661" cy="1638887"/>
        </p:xfrm>
        <a:graphic>
          <a:graphicData uri="http://schemas.openxmlformats.org/drawingml/2006/table">
            <a:tbl>
              <a:tblPr firstRow="1" bandRow="1">
                <a:tableStyleId>{5C22544A-7EE6-4342-B048-85BDC9FD1C3A}</a:tableStyleId>
              </a:tblPr>
              <a:tblGrid>
                <a:gridCol w="3530603">
                  <a:extLst>
                    <a:ext uri="{9D8B030D-6E8A-4147-A177-3AD203B41FA5}">
                      <a16:colId xmlns:a16="http://schemas.microsoft.com/office/drawing/2014/main" val="20000"/>
                    </a:ext>
                  </a:extLst>
                </a:gridCol>
                <a:gridCol w="7401058">
                  <a:extLst>
                    <a:ext uri="{9D8B030D-6E8A-4147-A177-3AD203B41FA5}">
                      <a16:colId xmlns:a16="http://schemas.microsoft.com/office/drawing/2014/main" val="20001"/>
                    </a:ext>
                  </a:extLst>
                </a:gridCol>
              </a:tblGrid>
              <a:tr h="380721">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ysClr val="windowText" lastClr="000000"/>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80000" algn="ctr"/>
                      <a:r>
                        <a:rPr lang="en-IN" sz="1100" b="1" dirty="0">
                          <a:solidFill>
                            <a:sysClr val="windowText" lastClr="000000"/>
                          </a:solidFill>
                          <a:latin typeface="+mn-lt"/>
                          <a:ea typeface="Cambria" panose="02040503050406030204" pitchFamily="18" charset="0"/>
                          <a:cs typeface="Poppins Medium" panose="00000600000000000000" pitchFamily="2" charset="0"/>
                        </a:rPr>
                        <a:t>PRODUCT/SERVICE DESCRIPTION</a:t>
                      </a:r>
                      <a:endParaRPr lang="en-IN" sz="1100" dirty="0">
                        <a:solidFill>
                          <a:sysClr val="windowText" lastClr="000000"/>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258166">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IN" sz="1050" kern="1200" dirty="0">
                        <a:solidFill>
                          <a:srgbClr val="000000"/>
                        </a:solidFill>
                        <a:latin typeface="+mn-lt"/>
                        <a:ea typeface="Cambria" panose="02040503050406030204" pitchFamily="18" charset="0"/>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7" name="Rectangle 16">
            <a:extLst>
              <a:ext uri="{FF2B5EF4-FFF2-40B4-BE49-F238E27FC236}">
                <a16:creationId xmlns:a16="http://schemas.microsoft.com/office/drawing/2014/main" id="{8F199FB5-9142-49B0-AFA4-D728EE602EE8}"/>
              </a:ext>
            </a:extLst>
          </p:cNvPr>
          <p:cNvSpPr/>
          <p:nvPr/>
        </p:nvSpPr>
        <p:spPr>
          <a:xfrm>
            <a:off x="828866" y="4085203"/>
            <a:ext cx="10931661" cy="336474"/>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8" name="Company Overview">
            <a:extLst>
              <a:ext uri="{FF2B5EF4-FFF2-40B4-BE49-F238E27FC236}">
                <a16:creationId xmlns:a16="http://schemas.microsoft.com/office/drawing/2014/main" id="{2F1B2528-7140-43FE-95EF-3397D47E6A83}"/>
              </a:ext>
            </a:extLst>
          </p:cNvPr>
          <p:cNvSpPr txBox="1"/>
          <p:nvPr/>
        </p:nvSpPr>
        <p:spPr>
          <a:xfrm>
            <a:off x="4983769" y="4111580"/>
            <a:ext cx="2320878"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 BENCHMARKING</a:t>
            </a:r>
          </a:p>
        </p:txBody>
      </p:sp>
      <p:sp>
        <p:nvSpPr>
          <p:cNvPr id="5" name="TextBox 4">
            <a:extLst>
              <a:ext uri="{FF2B5EF4-FFF2-40B4-BE49-F238E27FC236}">
                <a16:creationId xmlns:a16="http://schemas.microsoft.com/office/drawing/2014/main" id="{8DABD807-18CA-4616-B439-3526613474CF}"/>
              </a:ext>
            </a:extLst>
          </p:cNvPr>
          <p:cNvSpPr txBox="1"/>
          <p:nvPr/>
        </p:nvSpPr>
        <p:spPr>
          <a:xfrm>
            <a:off x="4429125" y="4914900"/>
            <a:ext cx="7331402" cy="430887"/>
          </a:xfrm>
          <a:prstGeom prst="rect">
            <a:avLst/>
          </a:prstGeom>
          <a:noFill/>
        </p:spPr>
        <p:txBody>
          <a:bodyPr wrap="square" rtlCol="0">
            <a:spAutoFit/>
          </a:bodyPr>
          <a:lstStyle/>
          <a:p>
            <a:r>
              <a:rPr lang="en-US" sz="1100" b="0" kern="1200" dirty="0">
                <a:solidFill>
                  <a:schemeClr val="dk1"/>
                </a:solidFill>
                <a:effectLst/>
                <a:latin typeface="+mn-lt"/>
                <a:ea typeface="+mn-ea"/>
                <a:cs typeface="+mn-cs"/>
              </a:rPr>
              <a:t>{{description}}</a:t>
            </a:r>
          </a:p>
          <a:p>
            <a:endParaRPr lang="en-US" sz="1100" dirty="0"/>
          </a:p>
        </p:txBody>
      </p:sp>
      <p:sp>
        <p:nvSpPr>
          <p:cNvPr id="3" name="TextBox 2">
            <a:extLst>
              <a:ext uri="{FF2B5EF4-FFF2-40B4-BE49-F238E27FC236}">
                <a16:creationId xmlns:a16="http://schemas.microsoft.com/office/drawing/2014/main" id="{B10D6DB2-6144-471C-B06A-8BAD39BFE0B5}"/>
              </a:ext>
            </a:extLst>
          </p:cNvPr>
          <p:cNvSpPr txBox="1"/>
          <p:nvPr/>
        </p:nvSpPr>
        <p:spPr>
          <a:xfrm>
            <a:off x="803275" y="5203595"/>
            <a:ext cx="3378200" cy="430887"/>
          </a:xfrm>
          <a:prstGeom prst="rect">
            <a:avLst/>
          </a:prstGeom>
          <a:noFill/>
        </p:spPr>
        <p:txBody>
          <a:bodyPr wrap="square" rtlCol="0">
            <a:spAutoFit/>
          </a:bodyPr>
          <a:lstStyle/>
          <a:p>
            <a:pPr algn="ctr"/>
            <a:r>
              <a:rPr kumimoji="0" lang="en-US" sz="1100" b="0" i="0" u="none" strike="noStrike" cap="none" spc="0" normalizeH="0" baseline="0" dirty="0">
                <a:ln>
                  <a:noFill/>
                </a:ln>
                <a:solidFill>
                  <a:schemeClr val="tx1"/>
                </a:solidFill>
                <a:effectLst/>
                <a:uFillTx/>
                <a:latin typeface="+mj-lt"/>
                <a:ea typeface="Cambria" panose="02040503050406030204" pitchFamily="18" charset="0"/>
                <a:cs typeface="Poppins" panose="00000500000000000000" pitchFamily="2" charset="0"/>
                <a:sym typeface="Poppins Bold"/>
              </a:rPr>
              <a:t>{{</a:t>
            </a:r>
            <a:r>
              <a:rPr lang="en-US" sz="1100" b="0" kern="1200" dirty="0">
                <a:solidFill>
                  <a:schemeClr val="dk1"/>
                </a:solidFill>
                <a:effectLst/>
                <a:latin typeface="+mj-lt"/>
                <a:ea typeface="+mn-ea"/>
                <a:cs typeface="+mn-cs"/>
              </a:rPr>
              <a:t>product}}</a:t>
            </a:r>
          </a:p>
          <a:p>
            <a:pPr algn="ctr"/>
            <a:endParaRPr lang="en-US" sz="1100" dirty="0"/>
          </a:p>
        </p:txBody>
      </p:sp>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Beijing DIDI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Beijing DIDI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Beijing DIDI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pic>
        <p:nvPicPr>
          <p:cNvPr id="8" name="Picture 7">
            <a:extLst>
              <a:ext uri="{FF2B5EF4-FFF2-40B4-BE49-F238E27FC236}">
                <a16:creationId xmlns:a16="http://schemas.microsoft.com/office/drawing/2014/main" id="{F8747C00-5C5D-4339-8E3C-82EDF8A2FCD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058072" y="1326365"/>
            <a:ext cx="10290940" cy="2292295"/>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23">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r h="349632">
                <a:tc>
                  <a:txBody>
                    <a:bodyPr/>
                    <a:lstStyle/>
                    <a:p>
                      <a:pPr>
                        <a:defRPr sz="1100" b="0">
                          <a:solidFill>
                            <a:srgbClr val="000000"/>
                          </a:solidFill>
                          <a:latin typeface="Pooppins"/>
                        </a:defRPr>
                      </a:pPr>
                      <a:r>
                        <a:t>                    8.1.1. LiDAR Sensors</a:t>
                      </a:r>
                    </a:p>
                  </a:txBody>
                  <a:tcPr>
                    <a:noFill/>
                    <a:lnL>
                      <a:noFill/>
                    </a:lnL>
                    <a:lnR>
                      <a:noFill/>
                    </a:lnR>
                    <a:lnT>
                      <a:noFill/>
                    </a:lnT>
                    <a:lnB>
                      <a:noFill/>
                    </a:lnB>
                  </a:tcPr>
                </a:tc>
                <a:tc>
                  <a:txBody>
                    <a:bodyPr/>
                    <a:lstStyle/>
                    <a:p>
                      <a:pPr>
                        <a:defRPr sz="1100" b="0">
                          <a:solidFill>
                            <a:srgbClr val="000000"/>
                          </a:solidFill>
                          <a:latin typeface="Pooppins"/>
                        </a:defRPr>
                      </a:pPr>
                      <a:r>
                        <a:t>                    11.2.1. UK</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Lapscape</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Beijing DIDI</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Apple Inc.</a:t>
                      </a:r>
                    </a:p>
                  </a:txBody>
                  <a:tcPr>
                    <a:noFill/>
                    <a:lnL>
                      <a:noFill/>
                    </a:lnL>
                    <a:lnR>
                      <a:noFill/>
                    </a:lnR>
                    <a:lnT>
                      <a:noFill/>
                    </a:lnT>
                    <a:lnB>
                      <a:noFill/>
                    </a:lnB>
                  </a:tcPr>
                </a:tc>
              </a:tr>
              <a:tr h="349632">
                <a:tc>
                  <a:txBody>
                    <a:bodyPr/>
                    <a:lstStyle/>
                    <a:p>
                      <a:pPr>
                        <a:defRPr sz="1100" b="0">
                          <a:solidFill>
                            <a:srgbClr val="000000"/>
                          </a:solidFill>
                          <a:latin typeface="Pooppins"/>
                        </a:defRPr>
                      </a:pPr>
                      <a:r>
                        <a:t>                    11.5.1. GCC Countries</a:t>
                      </a:r>
                    </a:p>
                  </a:txBody>
                  <a:tcPr>
                    <a:noFill/>
                    <a:lnL>
                      <a:noFill/>
                    </a:lnL>
                    <a:lnR>
                      <a:noFill/>
                    </a:lnR>
                    <a:lnT>
                      <a:noFill/>
                    </a:lnT>
                    <a:lnB>
                      <a:noFill/>
                    </a:lnB>
                  </a:tcPr>
                </a:tc>
                <a:tc>
                  <a:txBody>
                    <a:bodyPr/>
                    <a:lstStyle/>
                    <a:p>
                      <a:pPr>
                        <a:defRPr sz="1100" b="0">
                          <a:solidFill>
                            <a:srgbClr val="000000"/>
                          </a:solidFill>
                          <a:latin typeface="Pooppins"/>
                        </a:defRPr>
                      </a:pPr>
                      <a:r>
                        <a:t>          13.3.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13.4. Alphabet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13.6.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14190</TotalTime>
  <Words>2413</Words>
  <Application>Microsoft Office PowerPoint</Application>
  <PresentationFormat>Widescreen</PresentationFormat>
  <Paragraphs>489</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2024 Strategies Adopted By Key Market Players Recent Development  Market Share Analysis, 2024</vt:lpstr>
      <vt:lpstr>COMPETITIVE DASHBOARD</vt:lpstr>
      <vt:lpstr>COMPETITIVE LANDSCAPE</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112</cp:revision>
  <dcterms:created xsi:type="dcterms:W3CDTF">2024-08-12T13:13:25Z</dcterms:created>
  <dcterms:modified xsi:type="dcterms:W3CDTF">2025-09-17T10:33:05Z</dcterms:modified>
</cp:coreProperties>
</file>